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4" r:id="rId13"/>
    <p:sldId id="275" r:id="rId14"/>
    <p:sldId id="267" r:id="rId15"/>
    <p:sldId id="276" r:id="rId16"/>
    <p:sldId id="268" r:id="rId17"/>
    <p:sldId id="269" r:id="rId18"/>
    <p:sldId id="270" r:id="rId19"/>
    <p:sldId id="271" r:id="rId20"/>
    <p:sldId id="272" r:id="rId21"/>
    <p:sldId id="273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1976" autoAdjust="0"/>
  </p:normalViewPr>
  <p:slideViewPr>
    <p:cSldViewPr snapToGrid="0">
      <p:cViewPr varScale="1">
        <p:scale>
          <a:sx n="65" d="100"/>
          <a:sy n="65" d="100"/>
        </p:scale>
        <p:origin x="927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108EF0-E22E-482E-818F-7345A7CD6CA0}" type="datetimeFigureOut">
              <a:rPr lang="zh-CN" altLang="en-US" smtClean="0"/>
              <a:t>2018/10/10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8A559C-6798-4D08-AB0B-787B1D699A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16952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8A559C-6798-4D08-AB0B-787B1D699A4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1051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8A559C-6798-4D08-AB0B-787B1D699A4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22849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8A559C-6798-4D08-AB0B-787B1D699A4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6300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8A559C-6798-4D08-AB0B-787B1D699A4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872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8A559C-6798-4D08-AB0B-787B1D699A4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1241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8A559C-6798-4D08-AB0B-787B1D699A47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81423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8A559C-6798-4D08-AB0B-787B1D699A47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82255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8A559C-6798-4D08-AB0B-787B1D699A47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4786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8A559C-6798-4D08-AB0B-787B1D699A47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8905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2172B-4597-49C9-8779-B8672A18A10A}" type="datetimeFigureOut">
              <a:rPr lang="zh-CN" altLang="en-US" smtClean="0"/>
              <a:t>2018/10/10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ABB61-388A-4B96-9CFA-B6414BDEC5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12165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2172B-4597-49C9-8779-B8672A18A10A}" type="datetimeFigureOut">
              <a:rPr lang="zh-CN" altLang="en-US" smtClean="0"/>
              <a:t>2018/10/10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ABB61-388A-4B96-9CFA-B6414BDEC5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8384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2172B-4597-49C9-8779-B8672A18A10A}" type="datetimeFigureOut">
              <a:rPr lang="zh-CN" altLang="en-US" smtClean="0"/>
              <a:t>2018/10/10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ABB61-388A-4B96-9CFA-B6414BDEC5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4550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2172B-4597-49C9-8779-B8672A18A10A}" type="datetimeFigureOut">
              <a:rPr lang="zh-CN" altLang="en-US" smtClean="0"/>
              <a:t>2018/10/10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ABB61-388A-4B96-9CFA-B6414BDEC5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2625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2172B-4597-49C9-8779-B8672A18A10A}" type="datetimeFigureOut">
              <a:rPr lang="zh-CN" altLang="en-US" smtClean="0"/>
              <a:t>2018/10/10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ABB61-388A-4B96-9CFA-B6414BDEC5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220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2172B-4597-49C9-8779-B8672A18A10A}" type="datetimeFigureOut">
              <a:rPr lang="zh-CN" altLang="en-US" smtClean="0"/>
              <a:t>2018/10/10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ABB61-388A-4B96-9CFA-B6414BDEC5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8315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2172B-4597-49C9-8779-B8672A18A10A}" type="datetimeFigureOut">
              <a:rPr lang="zh-CN" altLang="en-US" smtClean="0"/>
              <a:t>2018/10/10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ABB61-388A-4B96-9CFA-B6414BDEC5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6418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2172B-4597-49C9-8779-B8672A18A10A}" type="datetimeFigureOut">
              <a:rPr lang="zh-CN" altLang="en-US" smtClean="0"/>
              <a:t>2018/10/10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ABB61-388A-4B96-9CFA-B6414BDEC5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2579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2172B-4597-49C9-8779-B8672A18A10A}" type="datetimeFigureOut">
              <a:rPr lang="zh-CN" altLang="en-US" smtClean="0"/>
              <a:t>2018/10/10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ABB61-388A-4B96-9CFA-B6414BDEC5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397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2172B-4597-49C9-8779-B8672A18A10A}" type="datetimeFigureOut">
              <a:rPr lang="zh-CN" altLang="en-US" smtClean="0"/>
              <a:t>2018/10/10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ABB61-388A-4B96-9CFA-B6414BDEC5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2098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2172B-4597-49C9-8779-B8672A18A10A}" type="datetimeFigureOut">
              <a:rPr lang="zh-CN" altLang="en-US" smtClean="0"/>
              <a:t>2018/10/10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ABB61-388A-4B96-9CFA-B6414BDEC5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386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52172B-4597-49C9-8779-B8672A18A10A}" type="datetimeFigureOut">
              <a:rPr lang="zh-CN" altLang="en-US" smtClean="0"/>
              <a:t>2018/10/10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BABB61-388A-4B96-9CFA-B6414BDEC5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4416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360doc.com/content/18/0222/21/99071_731559418.s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kesen.realtimerendering.com/" TargetMode="External"/><Relationship Id="rId5" Type="http://schemas.openxmlformats.org/officeDocument/2006/relationships/hyperlink" Target="http://lib.buaa.edu.cn/resourceinfo?id=24" TargetMode="External"/><Relationship Id="rId4" Type="http://schemas.openxmlformats.org/officeDocument/2006/relationships/hyperlink" Target="http://lib.buaa.edu.cn/resources?cid=26&amp;pid=19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nyLights_TVCG.pdf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ccf.org.cn/c/2016-12-27/569124.s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如何做好学术研究（一）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smtClean="0"/>
              <a:t>2018.10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7279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发什么样的文章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6069" y="1585608"/>
            <a:ext cx="9446839" cy="5185552"/>
          </a:xfrm>
          <a:prstGeom prst="rect">
            <a:avLst/>
          </a:prstGeom>
        </p:spPr>
      </p:pic>
      <p:sp>
        <p:nvSpPr>
          <p:cNvPr id="5" name="加号 4"/>
          <p:cNvSpPr/>
          <p:nvPr/>
        </p:nvSpPr>
        <p:spPr>
          <a:xfrm>
            <a:off x="1712996" y="3250411"/>
            <a:ext cx="293715" cy="254924"/>
          </a:xfrm>
          <a:prstGeom prst="mathPlus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736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发什么样的文章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其他交叉、新兴</a:t>
            </a:r>
            <a:r>
              <a:rPr lang="zh-CN" altLang="en-US" dirty="0" smtClean="0"/>
              <a:t>领域</a:t>
            </a:r>
            <a:endParaRPr lang="en-US" altLang="zh-CN" dirty="0"/>
          </a:p>
          <a:p>
            <a:pPr marL="514350" indent="-514350">
              <a:buAutoNum type="arabicPeriod"/>
            </a:pPr>
            <a:r>
              <a:rPr lang="en-US" altLang="zh-CN" dirty="0"/>
              <a:t>JCR</a:t>
            </a:r>
            <a:r>
              <a:rPr lang="zh-CN" altLang="en-US" dirty="0"/>
              <a:t>分区，在</a:t>
            </a:r>
            <a:r>
              <a:rPr lang="en-US" altLang="zh-CN" dirty="0"/>
              <a:t>Q1</a:t>
            </a:r>
            <a:r>
              <a:rPr lang="zh-CN" altLang="en-US" dirty="0"/>
              <a:t>区，</a:t>
            </a:r>
            <a:r>
              <a:rPr lang="en-US" altLang="zh-CN" dirty="0"/>
              <a:t>Q2</a:t>
            </a:r>
            <a:r>
              <a:rPr lang="zh-CN" altLang="en-US" dirty="0"/>
              <a:t>区的</a:t>
            </a:r>
            <a:r>
              <a:rPr lang="en-US" altLang="zh-CN" dirty="0"/>
              <a:t>SCI</a:t>
            </a:r>
            <a:r>
              <a:rPr lang="zh-CN" altLang="en-US" dirty="0" smtClean="0"/>
              <a:t>期刊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如何查</a:t>
            </a:r>
            <a:r>
              <a:rPr lang="en-US" altLang="zh-CN" dirty="0"/>
              <a:t>JCR</a:t>
            </a:r>
            <a:r>
              <a:rPr lang="zh-CN" altLang="en-US" dirty="0"/>
              <a:t>分区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 smtClean="0"/>
              <a:t>中科院</a:t>
            </a:r>
            <a:r>
              <a:rPr lang="en-US" altLang="zh-CN" dirty="0" smtClean="0"/>
              <a:t>JCR</a:t>
            </a:r>
            <a:r>
              <a:rPr lang="zh-CN" altLang="en-US" dirty="0" smtClean="0"/>
              <a:t>分区与汤森路透</a:t>
            </a:r>
            <a:r>
              <a:rPr lang="en-US" altLang="zh-CN" dirty="0" smtClean="0"/>
              <a:t>JCR </a:t>
            </a:r>
            <a:r>
              <a:rPr lang="zh-CN" altLang="en-US" dirty="0" smtClean="0"/>
              <a:t>分区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hlinkClick r:id="rId3"/>
              </a:rPr>
              <a:t>http://</a:t>
            </a:r>
            <a:r>
              <a:rPr lang="en-US" altLang="zh-CN" dirty="0" smtClean="0">
                <a:hlinkClick r:id="rId3"/>
              </a:rPr>
              <a:t>www.360doc.com/content/18/0222/21/99071_731559418.shtml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8284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发什么样的文章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089" y="487179"/>
            <a:ext cx="6035301" cy="631835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2188" y="891139"/>
            <a:ext cx="7398146" cy="5510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270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发什么样的文章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9361" y="0"/>
            <a:ext cx="5852639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221" y="248484"/>
            <a:ext cx="6322015" cy="545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7186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发什么样的文章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其他期刊，其他</a:t>
            </a:r>
            <a:r>
              <a:rPr lang="zh-CN" altLang="en-US" dirty="0"/>
              <a:t>交叉、新兴领域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2. SCI </a:t>
            </a:r>
            <a:r>
              <a:rPr lang="zh-CN" altLang="en-US" dirty="0"/>
              <a:t>期刊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近五年影响</a:t>
            </a:r>
            <a:r>
              <a:rPr lang="zh-CN" altLang="en-US" dirty="0" smtClean="0"/>
              <a:t>影子</a:t>
            </a:r>
            <a:r>
              <a:rPr lang="en-US" altLang="zh-CN" smtClean="0"/>
              <a:t>Impact factor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r>
              <a:rPr lang="en-US" altLang="zh-CN" kern="100" dirty="0" smtClean="0">
                <a:latin typeface="Times New Roman" panose="02020603050405020304" pitchFamily="18" charset="0"/>
              </a:rPr>
              <a:t> </a:t>
            </a:r>
            <a:r>
              <a:rPr lang="zh-CN" altLang="en-US" kern="100" dirty="0">
                <a:latin typeface="Times New Roman" panose="02020603050405020304" pitchFamily="18" charset="0"/>
              </a:rPr>
              <a:t>博士生免盲：</a:t>
            </a:r>
            <a:r>
              <a:rPr lang="zh-CN" altLang="zh-CN" kern="100" dirty="0">
                <a:latin typeface="Times New Roman" panose="02020603050405020304" pitchFamily="18" charset="0"/>
              </a:rPr>
              <a:t>在</a:t>
            </a:r>
            <a:r>
              <a:rPr lang="en-US" altLang="zh-CN" kern="100" dirty="0">
                <a:latin typeface="Times New Roman" panose="02020603050405020304" pitchFamily="18" charset="0"/>
              </a:rPr>
              <a:t>SCIE</a:t>
            </a:r>
            <a:r>
              <a:rPr lang="zh-CN" altLang="zh-CN" kern="100" dirty="0">
                <a:latin typeface="Times New Roman" panose="02020603050405020304" pitchFamily="18" charset="0"/>
              </a:rPr>
              <a:t>收录源期刊上发表</a:t>
            </a:r>
            <a:r>
              <a:rPr lang="en-US" altLang="zh-CN" kern="100" dirty="0">
                <a:latin typeface="Times New Roman" panose="02020603050405020304" pitchFamily="18" charset="0"/>
              </a:rPr>
              <a:t>1</a:t>
            </a:r>
            <a:r>
              <a:rPr lang="zh-CN" altLang="zh-CN" kern="100" dirty="0">
                <a:latin typeface="Times New Roman" panose="02020603050405020304" pitchFamily="18" charset="0"/>
              </a:rPr>
              <a:t>篇论文的影响因子达到</a:t>
            </a:r>
            <a:r>
              <a:rPr lang="en-US" altLang="zh-CN" kern="100" dirty="0">
                <a:latin typeface="Times New Roman" panose="02020603050405020304" pitchFamily="18" charset="0"/>
              </a:rPr>
              <a:t>1.5</a:t>
            </a:r>
            <a:r>
              <a:rPr lang="zh-CN" altLang="zh-CN" kern="100" dirty="0">
                <a:latin typeface="Times New Roman" panose="02020603050405020304" pitchFamily="18" charset="0"/>
              </a:rPr>
              <a:t>（含）以上；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8044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76069" y="395105"/>
            <a:ext cx="10515600" cy="1325563"/>
          </a:xfrm>
        </p:spPr>
        <p:txBody>
          <a:bodyPr/>
          <a:lstStyle/>
          <a:p>
            <a:r>
              <a:rPr lang="zh-CN" altLang="en-US" dirty="0"/>
              <a:t>发什么样的文章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6753" y="1279348"/>
            <a:ext cx="6425247" cy="5578652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171528" y="523932"/>
            <a:ext cx="60676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/>
              <a:t> http://jcr.incites.thomsonreuters.com/</a:t>
            </a:r>
            <a:endParaRPr lang="zh-CN" altLang="en-US" sz="28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854" y="2039587"/>
            <a:ext cx="5603115" cy="343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948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开展学术工作有用的资源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47800"/>
            <a:ext cx="11353800" cy="5410200"/>
          </a:xfrm>
        </p:spPr>
        <p:txBody>
          <a:bodyPr>
            <a:normAutofit fontScale="92500" lnSpcReduction="10000"/>
          </a:bodyPr>
          <a:lstStyle/>
          <a:p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en-US" altLang="zh-CN" dirty="0">
                <a:hlinkClick r:id="rId3"/>
              </a:rPr>
              <a:t>www.google.com</a:t>
            </a:r>
            <a:r>
              <a:rPr lang="zh-CN" altLang="en-US" dirty="0"/>
              <a:t>， </a:t>
            </a:r>
            <a:r>
              <a:rPr lang="en-US" altLang="zh-CN" dirty="0"/>
              <a:t>YouTube</a:t>
            </a:r>
          </a:p>
          <a:p>
            <a:pPr marL="514350" indent="-514350">
              <a:buFont typeface="+mj-lt"/>
              <a:buAutoNum type="arabicPeriod"/>
            </a:pP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en-US" altLang="zh-CN" dirty="0"/>
              <a:t>Lib.buaa.edu.cn  </a:t>
            </a:r>
            <a:r>
              <a:rPr lang="zh-CN" altLang="en-US" dirty="0"/>
              <a:t>电子资源： </a:t>
            </a:r>
            <a:r>
              <a:rPr lang="en-US" altLang="zh-CN" dirty="0">
                <a:hlinkClick r:id="rId4"/>
              </a:rPr>
              <a:t>http://lib.buaa.edu.cn/resources?cid=26&amp;pid=19</a:t>
            </a:r>
            <a:endParaRPr lang="en-US" altLang="zh-CN" dirty="0"/>
          </a:p>
          <a:p>
            <a:pPr lvl="1"/>
            <a:r>
              <a:rPr lang="zh-CN" altLang="en-US" dirty="0"/>
              <a:t>国内篇</a:t>
            </a:r>
            <a:r>
              <a:rPr lang="en-US" altLang="zh-CN" dirty="0"/>
              <a:t>---</a:t>
            </a:r>
            <a:r>
              <a:rPr lang="zh-CN" altLang="en-US" dirty="0"/>
              <a:t>中文期刊文章</a:t>
            </a:r>
            <a:r>
              <a:rPr lang="en-US" altLang="zh-CN" dirty="0"/>
              <a:t>                                                                      </a:t>
            </a:r>
          </a:p>
          <a:p>
            <a:pPr lvl="1"/>
            <a:r>
              <a:rPr lang="zh-CN" altLang="en-US" dirty="0"/>
              <a:t>国际篇</a:t>
            </a:r>
            <a:r>
              <a:rPr lang="en-US" altLang="zh-CN" dirty="0"/>
              <a:t>--- ACM</a:t>
            </a:r>
            <a:r>
              <a:rPr lang="zh-CN" altLang="en-US" dirty="0"/>
              <a:t>库、</a:t>
            </a:r>
            <a:r>
              <a:rPr lang="en-US" altLang="zh-CN" dirty="0"/>
              <a:t>IEEE</a:t>
            </a:r>
            <a:r>
              <a:rPr lang="zh-CN" altLang="en-US" dirty="0"/>
              <a:t>库、</a:t>
            </a:r>
            <a:r>
              <a:rPr lang="en-US" altLang="zh-CN" dirty="0"/>
              <a:t>EI</a:t>
            </a:r>
            <a:r>
              <a:rPr lang="zh-CN" altLang="en-US" dirty="0"/>
              <a:t>、</a:t>
            </a:r>
            <a:r>
              <a:rPr lang="en-US" altLang="zh-CN" dirty="0">
                <a:hlinkClick r:id="rId5"/>
              </a:rPr>
              <a:t>Elsevier</a:t>
            </a:r>
            <a:r>
              <a:rPr lang="zh-CN" altLang="en-US" dirty="0"/>
              <a:t>库等 国际会议，国际期刊</a:t>
            </a:r>
            <a:endParaRPr lang="en-US" altLang="zh-CN" dirty="0"/>
          </a:p>
          <a:p>
            <a:pPr lvl="1"/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计算机图形学：</a:t>
            </a:r>
            <a:r>
              <a:rPr lang="en-US" altLang="zh-CN" dirty="0">
                <a:hlinkClick r:id="rId6"/>
              </a:rPr>
              <a:t>http://kesen.realtimerendering.com/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图像、视频、</a:t>
            </a:r>
            <a:r>
              <a:rPr lang="en-US" altLang="zh-CN" dirty="0"/>
              <a:t>computer vision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/>
            <a:r>
              <a:rPr lang="en-US" altLang="zh-CN" dirty="0"/>
              <a:t>Paper</a:t>
            </a:r>
            <a:r>
              <a:rPr lang="zh-CN" altLang="en-US" dirty="0"/>
              <a:t>：</a:t>
            </a:r>
            <a:r>
              <a:rPr lang="en-US" altLang="zh-CN" dirty="0"/>
              <a:t>http://www.cvpapers.com/index.html</a:t>
            </a:r>
          </a:p>
          <a:p>
            <a:pPr lvl="1"/>
            <a:r>
              <a:rPr lang="en-US" altLang="zh-CN" dirty="0"/>
              <a:t>Source code</a:t>
            </a:r>
            <a:r>
              <a:rPr lang="zh-CN" altLang="en-US" dirty="0"/>
              <a:t>：</a:t>
            </a:r>
            <a:r>
              <a:rPr lang="en-US" altLang="zh-CN" dirty="0"/>
              <a:t>https://sites.google.com/site/jbhuang0604/resources/vision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048791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做一个创新点的过程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47800"/>
            <a:ext cx="11353800" cy="5410200"/>
          </a:xfrm>
        </p:spPr>
        <p:txBody>
          <a:bodyPr>
            <a:normAutofit/>
          </a:bodyPr>
          <a:lstStyle/>
          <a:p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发现问题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dirty="0"/>
              <a:t>不是泛泛的问题，非常具体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dirty="0"/>
              <a:t>是否太简单，现有的方法简单集成就能解决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dirty="0"/>
              <a:t>功能性问题，效率问题，质量问题三选一</a:t>
            </a:r>
            <a:endParaRPr lang="en-US" altLang="zh-CN" dirty="0"/>
          </a:p>
          <a:p>
            <a:pPr marL="514350" indent="-514350">
              <a:buFont typeface="+mj-ea"/>
              <a:buAutoNum type="arabicPeriod"/>
            </a:pPr>
            <a:r>
              <a:rPr lang="zh-CN" altLang="en-US" dirty="0"/>
              <a:t>给出自己的解决思路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dirty="0"/>
              <a:t>大框架的，主要思想的，算法方向的</a:t>
            </a:r>
            <a:endParaRPr lang="en-US" altLang="zh-CN" dirty="0"/>
          </a:p>
          <a:p>
            <a:pPr marL="514350" indent="-514350">
              <a:buFont typeface="+mj-ea"/>
              <a:buAutoNum type="arabicPeriod"/>
            </a:pPr>
            <a:r>
              <a:rPr lang="zh-CN" altLang="en-US" dirty="0"/>
              <a:t>寻找现有学术论文</a:t>
            </a:r>
            <a:endParaRPr lang="en-US" altLang="zh-CN" dirty="0"/>
          </a:p>
          <a:p>
            <a:pPr marL="914400" lvl="1" indent="-457200">
              <a:buFont typeface="+mj-ea"/>
              <a:buAutoNum type="circleNumDbPlain"/>
            </a:pPr>
            <a:r>
              <a:rPr lang="zh-CN" altLang="en-US" dirty="0"/>
              <a:t>是否能找到同样或类似的思路的文章</a:t>
            </a:r>
            <a:endParaRPr lang="en-US" altLang="zh-CN" dirty="0"/>
          </a:p>
          <a:p>
            <a:pPr marL="914400" lvl="2" indent="0">
              <a:buNone/>
            </a:pPr>
            <a:r>
              <a:rPr lang="zh-CN" altLang="en-US" dirty="0"/>
              <a:t>能</a:t>
            </a:r>
            <a:r>
              <a:rPr lang="en-US" altLang="zh-CN" dirty="0"/>
              <a:t>---</a:t>
            </a:r>
            <a:r>
              <a:rPr lang="zh-CN" altLang="en-US" dirty="0"/>
              <a:t>回到</a:t>
            </a:r>
            <a:r>
              <a:rPr lang="en-US" altLang="zh-CN" dirty="0"/>
              <a:t>1 solved problem</a:t>
            </a:r>
          </a:p>
          <a:p>
            <a:pPr marL="914400" lvl="2" indent="0">
              <a:buNone/>
            </a:pPr>
            <a:r>
              <a:rPr lang="zh-CN" altLang="en-US" dirty="0"/>
              <a:t>不能</a:t>
            </a:r>
            <a:r>
              <a:rPr lang="en-US" altLang="zh-CN" dirty="0"/>
              <a:t>------1 </a:t>
            </a:r>
            <a:r>
              <a:rPr lang="zh-CN" altLang="en-US" dirty="0"/>
              <a:t>是否没找全</a:t>
            </a:r>
            <a:endParaRPr lang="en-US" altLang="zh-CN" dirty="0"/>
          </a:p>
          <a:p>
            <a:pPr marL="914400" lvl="2" indent="0">
              <a:buNone/>
            </a:pPr>
            <a:r>
              <a:rPr lang="en-US" altLang="zh-CN" dirty="0"/>
              <a:t>                  2 open problem </a:t>
            </a:r>
            <a:r>
              <a:rPr lang="zh-CN" altLang="en-US" dirty="0"/>
              <a:t>是否过难，根本解决不了</a:t>
            </a:r>
            <a:endParaRPr lang="en-US" altLang="zh-CN" dirty="0"/>
          </a:p>
          <a:p>
            <a:pPr marL="914400" lvl="2" indent="0">
              <a:buNone/>
            </a:pPr>
            <a:r>
              <a:rPr lang="en-US" altLang="zh-CN" dirty="0">
                <a:solidFill>
                  <a:srgbClr val="FF0000"/>
                </a:solidFill>
              </a:rPr>
              <a:t>                  3  open problem </a:t>
            </a:r>
            <a:r>
              <a:rPr lang="zh-CN" altLang="en-US" dirty="0">
                <a:solidFill>
                  <a:srgbClr val="FF0000"/>
                </a:solidFill>
              </a:rPr>
              <a:t>这是值得做的！！！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77186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做一个创新点的过程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47800"/>
            <a:ext cx="11353800" cy="5410200"/>
          </a:xfrm>
        </p:spPr>
        <p:txBody>
          <a:bodyPr>
            <a:normAutofit/>
          </a:bodyPr>
          <a:lstStyle/>
          <a:p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4. </a:t>
            </a:r>
            <a:r>
              <a:rPr lang="zh-CN" altLang="en-US" dirty="0"/>
              <a:t>从解决思路到解决问题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dirty="0"/>
              <a:t>列步骤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dirty="0"/>
              <a:t>确认哪些步骤是使用现有算法即可解决的（无创新），哪些是需要自己提出算法解决的，有创新的，需要足够大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dirty="0"/>
              <a:t>对于使用现有方法的选取合适算法进行实现，不要花过多的功夫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dirty="0"/>
              <a:t>对于有创新的步骤，设计实现算法，不断完善，达到你觉得最好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endParaRPr lang="en-US" altLang="zh-CN" dirty="0"/>
          </a:p>
          <a:p>
            <a:pPr marL="457200" lvl="1" indent="0">
              <a:buNone/>
            </a:pPr>
            <a:r>
              <a:rPr lang="zh-CN" altLang="en-US" dirty="0"/>
              <a:t>完成较为算法的设计与实现，算法</a:t>
            </a:r>
            <a:r>
              <a:rPr lang="en-US" altLang="zh-CN" dirty="0"/>
              <a:t>1.0 </a:t>
            </a:r>
            <a:r>
              <a:rPr lang="zh-CN" altLang="en-US" dirty="0"/>
              <a:t> </a:t>
            </a:r>
            <a:r>
              <a:rPr lang="en-US" altLang="zh-CN" dirty="0"/>
              <a:t>----</a:t>
            </a:r>
            <a:r>
              <a:rPr lang="zh-CN" altLang="en-US" dirty="0"/>
              <a:t>占总项目的</a:t>
            </a:r>
            <a:r>
              <a:rPr lang="en-US" altLang="zh-CN" dirty="0"/>
              <a:t>1/4</a:t>
            </a:r>
            <a:r>
              <a:rPr lang="zh-CN" altLang="en-US" dirty="0"/>
              <a:t>时间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1066800" y="4828309"/>
            <a:ext cx="10287000" cy="55418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4323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做一个创新点的过程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47800"/>
            <a:ext cx="11353800" cy="5410200"/>
          </a:xfrm>
        </p:spPr>
        <p:txBody>
          <a:bodyPr>
            <a:normAutofit/>
          </a:bodyPr>
          <a:lstStyle/>
          <a:p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5. </a:t>
            </a:r>
            <a:r>
              <a:rPr lang="zh-CN" altLang="en-US" dirty="0"/>
              <a:t>测试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dirty="0"/>
              <a:t>选取</a:t>
            </a:r>
            <a:r>
              <a:rPr lang="en-US" altLang="zh-CN" dirty="0"/>
              <a:t>5-6</a:t>
            </a:r>
            <a:r>
              <a:rPr lang="zh-CN" altLang="en-US" dirty="0"/>
              <a:t>组测试模型、数据，要求结构越不一样越好，覆盖所有数据集的类型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dirty="0"/>
              <a:t>质量测试、效率测试、空间开销存储测试，形成测试数据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dirty="0"/>
              <a:t>对比方法测试，</a:t>
            </a:r>
            <a:r>
              <a:rPr lang="en-US" altLang="zh-CN" dirty="0"/>
              <a:t>1-2</a:t>
            </a:r>
            <a:r>
              <a:rPr lang="zh-CN" altLang="en-US" dirty="0"/>
              <a:t>个经典方法，</a:t>
            </a:r>
            <a:r>
              <a:rPr lang="en-US" altLang="zh-CN" dirty="0"/>
              <a:t>1-2</a:t>
            </a:r>
            <a:r>
              <a:rPr lang="zh-CN" altLang="en-US" dirty="0"/>
              <a:t>个最新方法测试结果，形成对比测试报告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dirty="0"/>
              <a:t>调整局部算法的实现，提高质量，优化时间、空间开销，使得测试报告达到最优</a:t>
            </a: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refine</a:t>
            </a:r>
            <a:r>
              <a:rPr lang="zh-CN" altLang="en-US" dirty="0"/>
              <a:t>算法的设计与实现，算法</a:t>
            </a:r>
            <a:r>
              <a:rPr lang="en-US" altLang="zh-CN" dirty="0"/>
              <a:t>2.0-N.0</a:t>
            </a:r>
            <a:r>
              <a:rPr lang="zh-CN" altLang="en-US" dirty="0"/>
              <a:t> </a:t>
            </a:r>
            <a:r>
              <a:rPr lang="en-US" altLang="zh-CN" dirty="0"/>
              <a:t>----</a:t>
            </a:r>
            <a:r>
              <a:rPr lang="zh-CN" altLang="en-US" dirty="0"/>
              <a:t>占总项目的</a:t>
            </a:r>
            <a:r>
              <a:rPr lang="en-US" altLang="zh-CN" dirty="0"/>
              <a:t>2/4</a:t>
            </a:r>
            <a:r>
              <a:rPr lang="zh-CN" altLang="en-US" dirty="0"/>
              <a:t>时间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1011382" y="5133109"/>
            <a:ext cx="10287000" cy="55418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4956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对于学生的要求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硕士生</a:t>
            </a:r>
            <a:endParaRPr lang="en-US" altLang="zh-CN" dirty="0"/>
          </a:p>
          <a:p>
            <a:pPr lvl="1"/>
            <a:r>
              <a:rPr lang="zh-CN" altLang="en-US" dirty="0"/>
              <a:t>参与</a:t>
            </a:r>
            <a:r>
              <a:rPr lang="en-US" altLang="zh-CN" dirty="0"/>
              <a:t>1</a:t>
            </a:r>
            <a:r>
              <a:rPr lang="zh-CN" altLang="en-US" dirty="0"/>
              <a:t>本书，文献的翻译</a:t>
            </a:r>
            <a:endParaRPr lang="en-US" altLang="zh-CN" dirty="0"/>
          </a:p>
          <a:p>
            <a:pPr lvl="1"/>
            <a:r>
              <a:rPr lang="zh-CN" altLang="en-US" dirty="0"/>
              <a:t>参加</a:t>
            </a:r>
            <a:r>
              <a:rPr lang="en-US" altLang="zh-CN" dirty="0"/>
              <a:t>1-2</a:t>
            </a:r>
            <a:r>
              <a:rPr lang="zh-CN" altLang="en-US" dirty="0"/>
              <a:t>个项目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在创新点上撰写学术论文</a:t>
            </a:r>
            <a:r>
              <a:rPr lang="en-US" altLang="zh-CN" dirty="0">
                <a:solidFill>
                  <a:srgbClr val="FF0000"/>
                </a:solidFill>
              </a:rPr>
              <a:t>1-2</a:t>
            </a:r>
            <a:r>
              <a:rPr lang="zh-CN" altLang="en-US" dirty="0">
                <a:solidFill>
                  <a:srgbClr val="FF0000"/>
                </a:solidFill>
              </a:rPr>
              <a:t>篇</a:t>
            </a:r>
            <a:endParaRPr lang="en-US" altLang="zh-CN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撰写专利</a:t>
            </a:r>
            <a:r>
              <a:rPr lang="en-US" altLang="zh-CN" dirty="0"/>
              <a:t>1</a:t>
            </a:r>
            <a:r>
              <a:rPr lang="zh-CN" altLang="en-US" dirty="0"/>
              <a:t>个</a:t>
            </a:r>
            <a:endParaRPr lang="en-US" altLang="zh-CN" dirty="0"/>
          </a:p>
          <a:p>
            <a:pPr lvl="1"/>
            <a:r>
              <a:rPr lang="zh-CN" altLang="en-US" dirty="0"/>
              <a:t>撰写软件著作权</a:t>
            </a:r>
            <a:r>
              <a:rPr lang="en-US" altLang="zh-CN" dirty="0"/>
              <a:t>1</a:t>
            </a:r>
            <a:r>
              <a:rPr lang="zh-CN" altLang="en-US" dirty="0"/>
              <a:t>个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29668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做一个创新点的过程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47800"/>
            <a:ext cx="11353800" cy="5410200"/>
          </a:xfrm>
        </p:spPr>
        <p:txBody>
          <a:bodyPr>
            <a:normAutofit/>
          </a:bodyPr>
          <a:lstStyle/>
          <a:p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6. </a:t>
            </a:r>
            <a:r>
              <a:rPr lang="zh-CN" altLang="en-US" dirty="0"/>
              <a:t>撰写论文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dirty="0"/>
              <a:t>熟悉</a:t>
            </a:r>
            <a:r>
              <a:rPr lang="en-US" altLang="zh-CN" dirty="0"/>
              <a:t>latex</a:t>
            </a:r>
            <a:r>
              <a:rPr lang="zh-CN" altLang="en-US" dirty="0"/>
              <a:t>工具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dirty="0"/>
              <a:t>相关工作分类总结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dirty="0"/>
              <a:t>撰写算法的</a:t>
            </a:r>
            <a:r>
              <a:rPr lang="en-US" altLang="zh-CN" dirty="0"/>
              <a:t>contribution</a:t>
            </a:r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dirty="0"/>
              <a:t>撰写算法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dirty="0"/>
              <a:t>撰写算法的具体实现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dirty="0"/>
              <a:t>撰写试验及数据分析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dirty="0"/>
              <a:t>撰写算法缺陷和未来工作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dirty="0"/>
              <a:t>设计表格、画示意图、出图  </a:t>
            </a:r>
            <a:r>
              <a:rPr lang="en-US" altLang="zh-CN" dirty="0" err="1"/>
              <a:t>visio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r>
              <a:rPr lang="zh-CN" altLang="en-US" dirty="0"/>
              <a:t>制作视频  学会</a:t>
            </a:r>
            <a:r>
              <a:rPr lang="en-US" altLang="zh-CN" dirty="0"/>
              <a:t>adobe premiere</a:t>
            </a:r>
            <a:r>
              <a:rPr lang="zh-CN" altLang="en-US" dirty="0"/>
              <a:t>等视频编辑软件</a:t>
            </a: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refine</a:t>
            </a:r>
            <a:r>
              <a:rPr lang="zh-CN" altLang="en-US" dirty="0"/>
              <a:t>算法的设计与实现，算法</a:t>
            </a:r>
            <a:r>
              <a:rPr lang="en-US" altLang="zh-CN" dirty="0"/>
              <a:t>N+1.0----</a:t>
            </a:r>
            <a:r>
              <a:rPr lang="zh-CN" altLang="en-US" dirty="0"/>
              <a:t>占总项目的</a:t>
            </a:r>
            <a:r>
              <a:rPr lang="en-US" altLang="zh-CN" dirty="0"/>
              <a:t>1/4</a:t>
            </a:r>
            <a:r>
              <a:rPr lang="zh-CN" altLang="en-US" dirty="0"/>
              <a:t>时间</a:t>
            </a:r>
            <a:endParaRPr lang="en-US" altLang="zh-CN" dirty="0"/>
          </a:p>
          <a:p>
            <a:pPr marL="971550" lvl="1" indent="-514350">
              <a:buFont typeface="+mj-ea"/>
              <a:buAutoNum type="circleNumDbPlain"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952500" y="6165272"/>
            <a:ext cx="10287000" cy="55418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188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文章的例子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47800"/>
            <a:ext cx="11353800" cy="5410200"/>
          </a:xfrm>
        </p:spPr>
        <p:txBody>
          <a:bodyPr>
            <a:normAutofit/>
          </a:bodyPr>
          <a:lstStyle/>
          <a:p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Paper</a:t>
            </a:r>
            <a:r>
              <a:rPr lang="zh-CN" altLang="en-US" dirty="0"/>
              <a:t>：</a:t>
            </a: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>
                <a:hlinkClick r:id="rId3" action="ppaction://hlinkfile"/>
              </a:rPr>
              <a:t>Constant-Time Ray-Scene Intersection for Interactive Rendering with Thousands of Dynamic Lights </a:t>
            </a: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/>
            </a:r>
            <a:br>
              <a:rPr lang="en-US" altLang="zh-CN" dirty="0"/>
            </a:b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952500" y="6165272"/>
            <a:ext cx="10287000" cy="55418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4769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对于学生的要求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博士生</a:t>
            </a:r>
            <a:endParaRPr lang="en-US" altLang="zh-CN" dirty="0"/>
          </a:p>
          <a:p>
            <a:pPr lvl="1"/>
            <a:r>
              <a:rPr lang="zh-CN" altLang="en-US" dirty="0"/>
              <a:t>参与</a:t>
            </a:r>
            <a:r>
              <a:rPr lang="en-US" altLang="zh-CN" dirty="0"/>
              <a:t>1</a:t>
            </a:r>
            <a:r>
              <a:rPr lang="zh-CN" altLang="en-US" dirty="0"/>
              <a:t>本书，文献的翻译</a:t>
            </a:r>
            <a:endParaRPr lang="en-US" altLang="zh-CN" dirty="0"/>
          </a:p>
          <a:p>
            <a:pPr lvl="1"/>
            <a:r>
              <a:rPr lang="zh-CN" altLang="en-US" dirty="0"/>
              <a:t>参加</a:t>
            </a:r>
            <a:r>
              <a:rPr lang="en-US" altLang="zh-CN" dirty="0" smtClean="0"/>
              <a:t>2-3</a:t>
            </a:r>
            <a:r>
              <a:rPr lang="zh-CN" altLang="en-US" dirty="0" smtClean="0"/>
              <a:t>个</a:t>
            </a:r>
            <a:r>
              <a:rPr lang="zh-CN" altLang="en-US" dirty="0"/>
              <a:t>项目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建立自己的学术体系，撰写相关学术论文</a:t>
            </a:r>
            <a:r>
              <a:rPr lang="en-US" altLang="zh-CN" dirty="0">
                <a:solidFill>
                  <a:srgbClr val="FF0000"/>
                </a:solidFill>
              </a:rPr>
              <a:t>4</a:t>
            </a:r>
            <a:r>
              <a:rPr lang="zh-CN" altLang="en-US" dirty="0">
                <a:solidFill>
                  <a:srgbClr val="FF0000"/>
                </a:solidFill>
              </a:rPr>
              <a:t>篇以上</a:t>
            </a:r>
            <a:endParaRPr lang="en-US" altLang="zh-CN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撰写专利</a:t>
            </a:r>
            <a:r>
              <a:rPr lang="en-US" altLang="zh-CN" dirty="0"/>
              <a:t>2-4</a:t>
            </a:r>
            <a:r>
              <a:rPr lang="zh-CN" altLang="en-US" dirty="0"/>
              <a:t>个</a:t>
            </a:r>
            <a:endParaRPr lang="en-US" altLang="zh-CN" dirty="0"/>
          </a:p>
          <a:p>
            <a:pPr lvl="1"/>
            <a:r>
              <a:rPr lang="zh-CN" altLang="en-US" dirty="0"/>
              <a:t>参与项目基金申请书的撰写</a:t>
            </a:r>
            <a:endParaRPr lang="en-US" altLang="zh-CN" dirty="0"/>
          </a:p>
          <a:p>
            <a:pPr lvl="1"/>
            <a:r>
              <a:rPr lang="zh-CN" altLang="en-US" dirty="0"/>
              <a:t>参与各类期刊会议审稿工作</a:t>
            </a: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42634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发什么样的文章</a:t>
            </a:r>
            <a:r>
              <a:rPr lang="en-US" altLang="zh-CN" dirty="0"/>
              <a:t>-CCF</a:t>
            </a:r>
            <a:r>
              <a:rPr lang="zh-CN" altLang="en-US" dirty="0"/>
              <a:t>篇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19310"/>
            <a:ext cx="9121726" cy="4264183"/>
          </a:xfrm>
        </p:spPr>
        <p:txBody>
          <a:bodyPr/>
          <a:lstStyle/>
          <a:p>
            <a:r>
              <a:rPr lang="en-US" altLang="zh-CN" dirty="0">
                <a:hlinkClick r:id="rId2"/>
              </a:rPr>
              <a:t>https://</a:t>
            </a:r>
            <a:r>
              <a:rPr lang="en-US" altLang="zh-CN" dirty="0" smtClean="0">
                <a:hlinkClick r:id="rId2"/>
              </a:rPr>
              <a:t>www.ccf.org.cn/c/2016-12-27/569124.shtml</a:t>
            </a:r>
            <a:endParaRPr lang="en-US" altLang="zh-CN" dirty="0" smtClean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6945" y="2008752"/>
            <a:ext cx="6553868" cy="4799372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1863969" y="4937759"/>
            <a:ext cx="3460653" cy="94253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2424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365836"/>
            <a:ext cx="10515600" cy="1325563"/>
          </a:xfrm>
        </p:spPr>
        <p:txBody>
          <a:bodyPr/>
          <a:lstStyle/>
          <a:p>
            <a:r>
              <a:rPr lang="zh-CN" altLang="en-US" dirty="0"/>
              <a:t>发什么样的文章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期刊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审稿周期</a:t>
            </a:r>
            <a:r>
              <a:rPr lang="en-US" altLang="zh-CN" dirty="0"/>
              <a:t>3-6</a:t>
            </a:r>
            <a:r>
              <a:rPr lang="zh-CN" altLang="en-US" dirty="0"/>
              <a:t>个月</a:t>
            </a:r>
            <a:endParaRPr lang="en-US" altLang="zh-CN" dirty="0"/>
          </a:p>
          <a:p>
            <a:r>
              <a:rPr lang="zh-CN" altLang="en-US" dirty="0"/>
              <a:t>稿件比会议水平高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图形</a:t>
            </a:r>
            <a:endParaRPr lang="en-US" altLang="zh-CN" dirty="0"/>
          </a:p>
          <a:p>
            <a:r>
              <a:rPr lang="zh-CN" altLang="en-US" dirty="0"/>
              <a:t>图像，视频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5211" y="-1073888"/>
            <a:ext cx="12533885" cy="7789088"/>
          </a:xfrm>
          <a:prstGeom prst="rect">
            <a:avLst/>
          </a:prstGeom>
        </p:spPr>
      </p:pic>
      <p:sp>
        <p:nvSpPr>
          <p:cNvPr id="8" name="加号 7"/>
          <p:cNvSpPr/>
          <p:nvPr/>
        </p:nvSpPr>
        <p:spPr>
          <a:xfrm>
            <a:off x="4232242" y="1822274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加号 8"/>
          <p:cNvSpPr/>
          <p:nvPr/>
        </p:nvSpPr>
        <p:spPr>
          <a:xfrm>
            <a:off x="4214217" y="2386738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加号 9"/>
          <p:cNvSpPr/>
          <p:nvPr/>
        </p:nvSpPr>
        <p:spPr>
          <a:xfrm>
            <a:off x="4229468" y="2006800"/>
            <a:ext cx="293715" cy="254924"/>
          </a:xfrm>
          <a:prstGeom prst="mathPlus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加号 10"/>
          <p:cNvSpPr/>
          <p:nvPr/>
        </p:nvSpPr>
        <p:spPr>
          <a:xfrm>
            <a:off x="4255348" y="3991481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加号 11"/>
          <p:cNvSpPr/>
          <p:nvPr/>
        </p:nvSpPr>
        <p:spPr>
          <a:xfrm>
            <a:off x="4271998" y="4225273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加号 12"/>
          <p:cNvSpPr/>
          <p:nvPr/>
        </p:nvSpPr>
        <p:spPr>
          <a:xfrm>
            <a:off x="4263673" y="4437799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加号 13"/>
          <p:cNvSpPr/>
          <p:nvPr/>
        </p:nvSpPr>
        <p:spPr>
          <a:xfrm>
            <a:off x="4260889" y="4711200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加号 14"/>
          <p:cNvSpPr/>
          <p:nvPr/>
        </p:nvSpPr>
        <p:spPr>
          <a:xfrm>
            <a:off x="4219391" y="5506046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加号 15"/>
          <p:cNvSpPr/>
          <p:nvPr/>
        </p:nvSpPr>
        <p:spPr>
          <a:xfrm>
            <a:off x="4393956" y="5506044"/>
            <a:ext cx="293715" cy="254924"/>
          </a:xfrm>
          <a:prstGeom prst="mathPlus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加号 16"/>
          <p:cNvSpPr/>
          <p:nvPr/>
        </p:nvSpPr>
        <p:spPr>
          <a:xfrm>
            <a:off x="838200" y="4473815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加号 17"/>
          <p:cNvSpPr/>
          <p:nvPr/>
        </p:nvSpPr>
        <p:spPr>
          <a:xfrm>
            <a:off x="843773" y="5007574"/>
            <a:ext cx="293715" cy="254924"/>
          </a:xfrm>
          <a:prstGeom prst="mathPlus">
            <a:avLst/>
          </a:prstGeom>
          <a:solidFill>
            <a:srgbClr val="FFFF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2779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4408888" cy="1325563"/>
          </a:xfrm>
        </p:spPr>
        <p:txBody>
          <a:bodyPr/>
          <a:lstStyle/>
          <a:p>
            <a:r>
              <a:rPr lang="zh-CN" altLang="en-US" dirty="0"/>
              <a:t>发什么样的</a:t>
            </a:r>
            <a:r>
              <a:rPr lang="zh-CN" altLang="en-US" dirty="0" smtClean="0"/>
              <a:t>文章    </a:t>
            </a:r>
            <a:r>
              <a:rPr lang="en-US" altLang="zh-CN" sz="3200" dirty="0" smtClean="0"/>
              <a:t>IEEE Computer graphics&amp; applications</a:t>
            </a:r>
            <a:endParaRPr lang="zh-CN" altLang="en-US" sz="3200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27" y="1825625"/>
            <a:ext cx="13699999" cy="4957947"/>
          </a:xfrm>
          <a:prstGeom prst="rect">
            <a:avLst/>
          </a:prstGeom>
        </p:spPr>
      </p:pic>
      <p:sp>
        <p:nvSpPr>
          <p:cNvPr id="9" name="加号 8"/>
          <p:cNvSpPr/>
          <p:nvPr/>
        </p:nvSpPr>
        <p:spPr>
          <a:xfrm>
            <a:off x="691342" y="2960604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加号 9"/>
          <p:cNvSpPr/>
          <p:nvPr/>
        </p:nvSpPr>
        <p:spPr>
          <a:xfrm>
            <a:off x="678310" y="3223003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加号 10"/>
          <p:cNvSpPr/>
          <p:nvPr/>
        </p:nvSpPr>
        <p:spPr>
          <a:xfrm>
            <a:off x="678309" y="6316418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0026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发什么样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zh-CN" altLang="en-US" dirty="0"/>
              <a:t>的文章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439189" y="1803458"/>
            <a:ext cx="10515600" cy="4351338"/>
          </a:xfrm>
        </p:spPr>
        <p:txBody>
          <a:bodyPr/>
          <a:lstStyle/>
          <a:p>
            <a:r>
              <a:rPr lang="zh-CN" altLang="en-US" dirty="0"/>
              <a:t>会议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审稿周期</a:t>
            </a:r>
            <a:r>
              <a:rPr lang="en-US" altLang="zh-CN" dirty="0"/>
              <a:t>1-2</a:t>
            </a:r>
            <a:r>
              <a:rPr lang="zh-CN" altLang="en-US" dirty="0"/>
              <a:t>个月</a:t>
            </a:r>
            <a:endParaRPr lang="en-US" altLang="zh-CN" dirty="0"/>
          </a:p>
          <a:p>
            <a:r>
              <a:rPr lang="zh-CN" altLang="en-US" dirty="0"/>
              <a:t>会议文章新</a:t>
            </a:r>
            <a:endParaRPr lang="en-US" altLang="zh-CN" dirty="0"/>
          </a:p>
          <a:p>
            <a:r>
              <a:rPr lang="zh-CN" altLang="en-US" dirty="0"/>
              <a:t>有</a:t>
            </a:r>
            <a:r>
              <a:rPr lang="en-US" altLang="zh-CN" dirty="0"/>
              <a:t>deadline</a:t>
            </a:r>
            <a:r>
              <a:rPr lang="zh-CN" altLang="en-US" dirty="0"/>
              <a:t>，需要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提前关注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652" y="0"/>
            <a:ext cx="8615425" cy="6734224"/>
          </a:xfrm>
          <a:prstGeom prst="rect">
            <a:avLst/>
          </a:prstGeom>
        </p:spPr>
      </p:pic>
      <p:sp>
        <p:nvSpPr>
          <p:cNvPr id="8" name="加号 7"/>
          <p:cNvSpPr/>
          <p:nvPr/>
        </p:nvSpPr>
        <p:spPr>
          <a:xfrm>
            <a:off x="3840532" y="1583324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加号 8"/>
          <p:cNvSpPr/>
          <p:nvPr/>
        </p:nvSpPr>
        <p:spPr>
          <a:xfrm>
            <a:off x="3826652" y="1343092"/>
            <a:ext cx="293715" cy="254924"/>
          </a:xfrm>
          <a:prstGeom prst="mathPlus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加号 9"/>
          <p:cNvSpPr/>
          <p:nvPr/>
        </p:nvSpPr>
        <p:spPr>
          <a:xfrm>
            <a:off x="3832219" y="1812906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加号 10"/>
          <p:cNvSpPr/>
          <p:nvPr/>
        </p:nvSpPr>
        <p:spPr>
          <a:xfrm>
            <a:off x="3636036" y="2048635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加号 11"/>
          <p:cNvSpPr/>
          <p:nvPr/>
        </p:nvSpPr>
        <p:spPr>
          <a:xfrm>
            <a:off x="3840532" y="2048635"/>
            <a:ext cx="293715" cy="254924"/>
          </a:xfrm>
          <a:prstGeom prst="mathPlus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加号 12"/>
          <p:cNvSpPr/>
          <p:nvPr/>
        </p:nvSpPr>
        <p:spPr>
          <a:xfrm>
            <a:off x="3857210" y="2928985"/>
            <a:ext cx="293715" cy="254924"/>
          </a:xfrm>
          <a:prstGeom prst="mathPlus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加号 15"/>
          <p:cNvSpPr/>
          <p:nvPr/>
        </p:nvSpPr>
        <p:spPr>
          <a:xfrm>
            <a:off x="3860482" y="3248433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加号 16"/>
          <p:cNvSpPr/>
          <p:nvPr/>
        </p:nvSpPr>
        <p:spPr>
          <a:xfrm>
            <a:off x="3866706" y="3626161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加号 17"/>
          <p:cNvSpPr/>
          <p:nvPr/>
        </p:nvSpPr>
        <p:spPr>
          <a:xfrm>
            <a:off x="3849857" y="3979127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加号 18"/>
          <p:cNvSpPr/>
          <p:nvPr/>
        </p:nvSpPr>
        <p:spPr>
          <a:xfrm>
            <a:off x="3873165" y="4234051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加号 19"/>
          <p:cNvSpPr/>
          <p:nvPr/>
        </p:nvSpPr>
        <p:spPr>
          <a:xfrm>
            <a:off x="3873165" y="4553572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加号 20"/>
          <p:cNvSpPr/>
          <p:nvPr/>
        </p:nvSpPr>
        <p:spPr>
          <a:xfrm>
            <a:off x="3873165" y="4793804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加号 21"/>
          <p:cNvSpPr/>
          <p:nvPr/>
        </p:nvSpPr>
        <p:spPr>
          <a:xfrm>
            <a:off x="3923642" y="5542640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加号 22"/>
          <p:cNvSpPr/>
          <p:nvPr/>
        </p:nvSpPr>
        <p:spPr>
          <a:xfrm>
            <a:off x="3922158" y="5955671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0922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发什么样的文章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674" y="1825625"/>
            <a:ext cx="10945524" cy="3833957"/>
          </a:xfrm>
          <a:prstGeom prst="rect">
            <a:avLst/>
          </a:prstGeom>
        </p:spPr>
      </p:pic>
      <p:sp>
        <p:nvSpPr>
          <p:cNvPr id="7" name="加号 6"/>
          <p:cNvSpPr/>
          <p:nvPr/>
        </p:nvSpPr>
        <p:spPr>
          <a:xfrm>
            <a:off x="1028613" y="2516913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加号 7"/>
          <p:cNvSpPr/>
          <p:nvPr/>
        </p:nvSpPr>
        <p:spPr>
          <a:xfrm>
            <a:off x="1026872" y="3030855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加号 8"/>
          <p:cNvSpPr/>
          <p:nvPr/>
        </p:nvSpPr>
        <p:spPr>
          <a:xfrm>
            <a:off x="1041295" y="2726211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加号 9"/>
          <p:cNvSpPr/>
          <p:nvPr/>
        </p:nvSpPr>
        <p:spPr>
          <a:xfrm>
            <a:off x="1028611" y="3310435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加号 13"/>
          <p:cNvSpPr/>
          <p:nvPr/>
        </p:nvSpPr>
        <p:spPr>
          <a:xfrm>
            <a:off x="1026871" y="4090294"/>
            <a:ext cx="293715" cy="254924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加号 14"/>
          <p:cNvSpPr/>
          <p:nvPr/>
        </p:nvSpPr>
        <p:spPr>
          <a:xfrm>
            <a:off x="1026870" y="3550226"/>
            <a:ext cx="293715" cy="254924"/>
          </a:xfrm>
          <a:prstGeom prst="mathPlus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加号 15"/>
          <p:cNvSpPr/>
          <p:nvPr/>
        </p:nvSpPr>
        <p:spPr>
          <a:xfrm>
            <a:off x="1026869" y="3849605"/>
            <a:ext cx="293715" cy="254924"/>
          </a:xfrm>
          <a:prstGeom prst="mathPlus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加号 16"/>
          <p:cNvSpPr/>
          <p:nvPr/>
        </p:nvSpPr>
        <p:spPr>
          <a:xfrm>
            <a:off x="1026868" y="4330085"/>
            <a:ext cx="293715" cy="254924"/>
          </a:xfrm>
          <a:prstGeom prst="mathPlus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1185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发什么样的文章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053" y="1690688"/>
            <a:ext cx="11066331" cy="4807094"/>
          </a:xfrm>
          <a:prstGeom prst="rect">
            <a:avLst/>
          </a:prstGeom>
        </p:spPr>
      </p:pic>
      <p:sp>
        <p:nvSpPr>
          <p:cNvPr id="7" name="加号 6"/>
          <p:cNvSpPr/>
          <p:nvPr/>
        </p:nvSpPr>
        <p:spPr>
          <a:xfrm>
            <a:off x="775959" y="3966773"/>
            <a:ext cx="293715" cy="254924"/>
          </a:xfrm>
          <a:prstGeom prst="mathPlus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加号 7"/>
          <p:cNvSpPr/>
          <p:nvPr/>
        </p:nvSpPr>
        <p:spPr>
          <a:xfrm>
            <a:off x="775958" y="4319343"/>
            <a:ext cx="293715" cy="254924"/>
          </a:xfrm>
          <a:prstGeom prst="mathPlus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加号 8"/>
          <p:cNvSpPr/>
          <p:nvPr/>
        </p:nvSpPr>
        <p:spPr>
          <a:xfrm>
            <a:off x="711053" y="5589058"/>
            <a:ext cx="293715" cy="254924"/>
          </a:xfrm>
          <a:prstGeom prst="mathPlus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加号 9"/>
          <p:cNvSpPr/>
          <p:nvPr/>
        </p:nvSpPr>
        <p:spPr>
          <a:xfrm>
            <a:off x="711053" y="5198943"/>
            <a:ext cx="293715" cy="254924"/>
          </a:xfrm>
          <a:prstGeom prst="mathPlus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加号 10"/>
          <p:cNvSpPr/>
          <p:nvPr/>
        </p:nvSpPr>
        <p:spPr>
          <a:xfrm>
            <a:off x="773727" y="3526973"/>
            <a:ext cx="293715" cy="254924"/>
          </a:xfrm>
          <a:prstGeom prst="mathPlus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7172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690</Words>
  <Application>Microsoft Office PowerPoint</Application>
  <PresentationFormat>宽屏</PresentationFormat>
  <Paragraphs>158</Paragraphs>
  <Slides>21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6" baseType="lpstr">
      <vt:lpstr>等线</vt:lpstr>
      <vt:lpstr>等线 Light</vt:lpstr>
      <vt:lpstr>Arial</vt:lpstr>
      <vt:lpstr>Times New Roman</vt:lpstr>
      <vt:lpstr>Office 主题​​</vt:lpstr>
      <vt:lpstr>如何做好学术研究（一）</vt:lpstr>
      <vt:lpstr>对于学生的要求</vt:lpstr>
      <vt:lpstr>对于学生的要求</vt:lpstr>
      <vt:lpstr>发什么样的文章-CCF篇</vt:lpstr>
      <vt:lpstr>发什么样的文章</vt:lpstr>
      <vt:lpstr>发什么样的文章    IEEE Computer graphics&amp; applications</vt:lpstr>
      <vt:lpstr>发什么样 的文章</vt:lpstr>
      <vt:lpstr>发什么样的文章</vt:lpstr>
      <vt:lpstr>发什么样的文章</vt:lpstr>
      <vt:lpstr>发什么样的文章</vt:lpstr>
      <vt:lpstr>发什么样的文章</vt:lpstr>
      <vt:lpstr>发什么样的文章</vt:lpstr>
      <vt:lpstr>发什么样的文章</vt:lpstr>
      <vt:lpstr>发什么样的文章</vt:lpstr>
      <vt:lpstr>发什么样的文章</vt:lpstr>
      <vt:lpstr>开展学术工作有用的资源</vt:lpstr>
      <vt:lpstr>做一个创新点的过程</vt:lpstr>
      <vt:lpstr>做一个创新点的过程</vt:lpstr>
      <vt:lpstr>做一个创新点的过程</vt:lpstr>
      <vt:lpstr>做一个创新点的过程</vt:lpstr>
      <vt:lpstr>文章的例子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如何做好学术研究</dc:title>
  <dc:creator>wang lily</dc:creator>
  <cp:lastModifiedBy>lily</cp:lastModifiedBy>
  <cp:revision>56</cp:revision>
  <dcterms:created xsi:type="dcterms:W3CDTF">2017-02-13T13:49:31Z</dcterms:created>
  <dcterms:modified xsi:type="dcterms:W3CDTF">2018-10-10T10:26:23Z</dcterms:modified>
</cp:coreProperties>
</file>

<file path=docProps/thumbnail.jpeg>
</file>